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6" r:id="rId2"/>
    <p:sldId id="256" r:id="rId3"/>
    <p:sldId id="257" r:id="rId4"/>
    <p:sldId id="258" r:id="rId5"/>
    <p:sldId id="267" r:id="rId6"/>
    <p:sldId id="269" r:id="rId7"/>
    <p:sldId id="270" r:id="rId8"/>
    <p:sldId id="281" r:id="rId9"/>
    <p:sldId id="282" r:id="rId10"/>
    <p:sldId id="283" r:id="rId11"/>
    <p:sldId id="284" r:id="rId12"/>
    <p:sldId id="286" r:id="rId13"/>
    <p:sldId id="296" r:id="rId14"/>
    <p:sldId id="299" r:id="rId15"/>
    <p:sldId id="287" r:id="rId16"/>
    <p:sldId id="298" r:id="rId17"/>
    <p:sldId id="300" r:id="rId18"/>
    <p:sldId id="288" r:id="rId19"/>
    <p:sldId id="302" r:id="rId20"/>
    <p:sldId id="280" r:id="rId21"/>
    <p:sldId id="303" r:id="rId22"/>
  </p:sldIdLst>
  <p:sldSz cx="9144000" cy="5143500" type="screen16x9"/>
  <p:notesSz cx="6858000" cy="9144000"/>
  <p:embeddedFontLst>
    <p:embeddedFont>
      <p:font typeface="Jorick" charset="0"/>
      <p:regular r:id="rId24"/>
    </p:embeddedFont>
    <p:embeddedFont>
      <p:font typeface="Bahnschrift Condensed" pitchFamily="34" charset="0"/>
      <p:regular r:id="rId25"/>
      <p:bold r:id="rId26"/>
    </p:embeddedFont>
    <p:embeddedFont>
      <p:font typeface="Gabriola" pitchFamily="8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Tahoma" pitchFamily="34" charset="0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31E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90" d="100"/>
          <a:sy n="90" d="100"/>
        </p:scale>
        <p:origin x="-1608" y="-942"/>
      </p:cViewPr>
      <p:guideLst>
        <p:guide orient="horz" pos="1080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0B86E-5271-49D7-98E3-BDAAC0220DD8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F5B00-6212-44DE-8C83-EA4B13484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4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F5B00-6212-44DE-8C83-EA4B134845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9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23" Type="http://schemas.openxmlformats.org/officeDocument/2006/relationships/image" Target="../media/image10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33.jpeg"/><Relationship Id="rId5" Type="http://schemas.openxmlformats.org/officeDocument/2006/relationships/image" Target="../media/image3.svg"/><Relationship Id="rId23" Type="http://schemas.openxmlformats.org/officeDocument/2006/relationships/image" Target="../media/image32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34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23" Type="http://schemas.openxmlformats.org/officeDocument/2006/relationships/image" Target="../media/image36.jpeg"/><Relationship Id="rId4" Type="http://schemas.openxmlformats.org/officeDocument/2006/relationships/image" Target="../media/image2.png"/><Relationship Id="rId22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37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22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23" Type="http://schemas.openxmlformats.org/officeDocument/2006/relationships/image" Target="../media/image39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41.jpeg"/><Relationship Id="rId5" Type="http://schemas.openxmlformats.org/officeDocument/2006/relationships/image" Target="../media/image3.svg"/><Relationship Id="rId23" Type="http://schemas.openxmlformats.org/officeDocument/2006/relationships/image" Target="../media/image40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43.jpeg"/><Relationship Id="rId5" Type="http://schemas.openxmlformats.org/officeDocument/2006/relationships/image" Target="../media/image3.svg"/><Relationship Id="rId23" Type="http://schemas.openxmlformats.org/officeDocument/2006/relationships/image" Target="../media/image42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45.jpeg"/><Relationship Id="rId5" Type="http://schemas.openxmlformats.org/officeDocument/2006/relationships/image" Target="../media/image3.svg"/><Relationship Id="rId23" Type="http://schemas.openxmlformats.org/officeDocument/2006/relationships/image" Target="../media/image44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23" Type="http://schemas.openxmlformats.org/officeDocument/2006/relationships/image" Target="../media/image46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23" Type="http://schemas.openxmlformats.org/officeDocument/2006/relationships/image" Target="../media/image47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5" Type="http://schemas.microsoft.com/office/2007/relationships/hdphoto" Target="../media/hdphoto1.wdp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49.png"/><Relationship Id="rId5" Type="http://schemas.openxmlformats.org/officeDocument/2006/relationships/image" Target="../media/image3.svg"/><Relationship Id="rId23" Type="http://schemas.openxmlformats.org/officeDocument/2006/relationships/image" Target="../media/image48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2.png"/><Relationship Id="rId5" Type="http://schemas.openxmlformats.org/officeDocument/2006/relationships/image" Target="../media/image3.png"/><Relationship Id="rId23" Type="http://schemas.openxmlformats.org/officeDocument/2006/relationships/image" Target="../media/image11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26" Type="http://schemas.openxmlformats.org/officeDocument/2006/relationships/image" Target="../media/image9.png"/><Relationship Id="rId3" Type="http://schemas.openxmlformats.org/officeDocument/2006/relationships/image" Target="../media/image1.jpeg"/><Relationship Id="rId21" Type="http://schemas.openxmlformats.org/officeDocument/2006/relationships/image" Target="../media/image4.png"/><Relationship Id="rId7" Type="http://schemas.openxmlformats.org/officeDocument/2006/relationships/image" Target="../media/image5.sv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19.sv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6.png"/><Relationship Id="rId5" Type="http://schemas.openxmlformats.org/officeDocument/2006/relationships/image" Target="../media/image3.svg"/><Relationship Id="rId23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7.svg"/><Relationship Id="rId27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23" Type="http://schemas.openxmlformats.org/officeDocument/2006/relationships/image" Target="../media/image10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5" Type="http://schemas.openxmlformats.org/officeDocument/2006/relationships/image" Target="../media/image15.jpe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4.jpeg"/><Relationship Id="rId5" Type="http://schemas.openxmlformats.org/officeDocument/2006/relationships/image" Target="../media/image3.png"/><Relationship Id="rId23" Type="http://schemas.openxmlformats.org/officeDocument/2006/relationships/image" Target="../media/image13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26" Type="http://schemas.openxmlformats.org/officeDocument/2006/relationships/image" Target="../media/image9.png"/><Relationship Id="rId3" Type="http://schemas.openxmlformats.org/officeDocument/2006/relationships/image" Target="../media/image1.jpeg"/><Relationship Id="rId21" Type="http://schemas.openxmlformats.org/officeDocument/2006/relationships/image" Target="../media/image4.png"/><Relationship Id="rId7" Type="http://schemas.openxmlformats.org/officeDocument/2006/relationships/image" Target="../media/image5.sv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19.svg"/><Relationship Id="rId16" Type="http://schemas.openxmlformats.org/officeDocument/2006/relationships/image" Target="../media/image15.svg"/><Relationship Id="rId29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6.png"/><Relationship Id="rId5" Type="http://schemas.openxmlformats.org/officeDocument/2006/relationships/image" Target="../media/image3.svg"/><Relationship Id="rId23" Type="http://schemas.openxmlformats.org/officeDocument/2006/relationships/image" Target="../media/image5.png"/><Relationship Id="rId28" Type="http://schemas.openxmlformats.org/officeDocument/2006/relationships/image" Target="../media/image17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7.svg"/><Relationship Id="rId27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21" Type="http://schemas.openxmlformats.org/officeDocument/2006/relationships/image" Target="../media/image9.pn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5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24" Type="http://schemas.openxmlformats.org/officeDocument/2006/relationships/image" Target="../media/image20.jpeg"/><Relationship Id="rId5" Type="http://schemas.openxmlformats.org/officeDocument/2006/relationships/image" Target="../media/image3.svg"/><Relationship Id="rId23" Type="http://schemas.openxmlformats.org/officeDocument/2006/relationships/image" Target="../media/image19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2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26" Type="http://schemas.openxmlformats.org/officeDocument/2006/relationships/image" Target="../media/image9.png"/><Relationship Id="rId3" Type="http://schemas.openxmlformats.org/officeDocument/2006/relationships/image" Target="../media/image1.jpeg"/><Relationship Id="rId21" Type="http://schemas.openxmlformats.org/officeDocument/2006/relationships/image" Target="../media/image4.png"/><Relationship Id="rId7" Type="http://schemas.openxmlformats.org/officeDocument/2006/relationships/image" Target="../media/image5.sv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19.sv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6.png"/><Relationship Id="rId5" Type="http://schemas.openxmlformats.org/officeDocument/2006/relationships/image" Target="../media/image3.svg"/><Relationship Id="rId23" Type="http://schemas.openxmlformats.org/officeDocument/2006/relationships/image" Target="../media/image5.png"/><Relationship Id="rId28" Type="http://schemas.openxmlformats.org/officeDocument/2006/relationships/image" Target="../media/image23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7.svg"/><Relationship Id="rId27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25.jpeg"/><Relationship Id="rId5" Type="http://schemas.openxmlformats.org/officeDocument/2006/relationships/image" Target="../media/image3.svg"/><Relationship Id="rId23" Type="http://schemas.openxmlformats.org/officeDocument/2006/relationships/image" Target="../media/image24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23" Type="http://schemas.openxmlformats.org/officeDocument/2006/relationships/image" Target="../media/image26.jpe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2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21" Type="http://schemas.openxmlformats.org/officeDocument/2006/relationships/image" Target="../media/image27.jpeg"/><Relationship Id="rId7" Type="http://schemas.openxmlformats.org/officeDocument/2006/relationships/image" Target="../media/image5.svg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30.jpeg"/><Relationship Id="rId5" Type="http://schemas.openxmlformats.org/officeDocument/2006/relationships/image" Target="../media/image3.svg"/><Relationship Id="rId23" Type="http://schemas.openxmlformats.org/officeDocument/2006/relationships/image" Target="../media/image29.jpeg"/><Relationship Id="rId4" Type="http://schemas.openxmlformats.org/officeDocument/2006/relationships/image" Target="../media/image2.png"/><Relationship Id="rId2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546" y="186246"/>
            <a:ext cx="8678908" cy="4771008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626" y="417544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4043101" y="283665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7880071" y="3360113"/>
            <a:ext cx="285544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8767576" y="2084914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4350" y="3138133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870089" y="4424363"/>
            <a:ext cx="1172885" cy="11728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22843" y="401578"/>
            <a:ext cx="485580" cy="4139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6150596" y="-393554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395325" y="4013913"/>
            <a:ext cx="468055" cy="3990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500" y="1047938"/>
            <a:ext cx="4572000" cy="2952700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algn="ctr">
              <a:lnSpc>
                <a:spcPts val="4500"/>
              </a:lnSpc>
            </a:pPr>
            <a: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  <a:t>La influencia </a:t>
            </a:r>
            <a:b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</a:br>
            <a: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  <a:t>del artista-sapo en el arte del muralismo bielorruso</a:t>
            </a:r>
            <a:endParaRPr lang="en-US" sz="5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22" name="Picture 4" descr="Диего Ривера с ксолоитцкуинтли в «Голубом доме», Койоакан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01050"/>
            <a:ext cx="3309147" cy="408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4771" y="4424363"/>
            <a:ext cx="355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Jorick" panose="020B0604020202020204" charset="0"/>
              </a:rPr>
              <a:t>Autora</a:t>
            </a:r>
            <a:r>
              <a:rPr lang="ru-RU" sz="2000" dirty="0" smtClean="0">
                <a:latin typeface="Jorick" panose="020B0604020202020204" charset="0"/>
              </a:rPr>
              <a:t>:</a:t>
            </a:r>
            <a:r>
              <a:rPr lang="es-ES" sz="2000" dirty="0" smtClean="0">
                <a:latin typeface="Jorick" panose="020B0604020202020204" charset="0"/>
              </a:rPr>
              <a:t> Angelina Bogadevich</a:t>
            </a:r>
            <a:endParaRPr lang="ru-RU" sz="2000" dirty="0">
              <a:latin typeface="Jori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43120" y="201030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" y="60989"/>
            <a:ext cx="89154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3.1) Culto </a:t>
            </a:r>
            <a:r>
              <a:rPr lang="es-ES" sz="3600" b="1" dirty="0">
                <a:solidFill>
                  <a:srgbClr val="6F131E"/>
                </a:solidFill>
                <a:latin typeface="Jorick" panose="020B0604020202020204" charset="0"/>
              </a:rPr>
              <a:t>a los dioses y al </a:t>
            </a:r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sol</a:t>
            </a:r>
            <a:endParaRPr lang="es-ES" sz="36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633786" y="1725597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2432084" y="2906029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229600" y="201030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300" y="2318102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s-ES" sz="40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Yarila</a:t>
            </a:r>
            <a:r>
              <a:rPr lang="es-ES" sz="40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endParaRPr lang="ru-RU" sz="40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55512" y="4293571"/>
            <a:ext cx="3914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"El </a:t>
            </a:r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Indio </a:t>
            </a:r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Mundo Antiguo"</a:t>
            </a:r>
            <a:endParaRPr lang="ru-RU" sz="36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 descr="Стрит-арт в Минске. Подборка самых крутых муралов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7" b="4536"/>
          <a:stretch/>
        </p:blipFill>
        <p:spPr bwMode="auto">
          <a:xfrm>
            <a:off x="1612723" y="588184"/>
            <a:ext cx="2697481" cy="4416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que la Historia de México - El indio Mundo Antiguo de Diego Rivera  (1886-1957, Mexico) | Reproducciones De Arte Del Museo Diego Rivera |  WahooArt.com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04" y="603556"/>
            <a:ext cx="4605196" cy="3697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3385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4626" y="279907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400" y="89619"/>
            <a:ext cx="88392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200" b="1" dirty="0" smtClean="0">
                <a:solidFill>
                  <a:srgbClr val="6F131E"/>
                </a:solidFill>
                <a:latin typeface="Jorick" panose="020B0604020202020204" charset="0"/>
              </a:rPr>
              <a:t>3.2) La </a:t>
            </a:r>
            <a:r>
              <a:rPr lang="es-ES" sz="3200" b="1" dirty="0">
                <a:solidFill>
                  <a:srgbClr val="6F131E"/>
                </a:solidFill>
                <a:latin typeface="Jorick" panose="020B0604020202020204" charset="0"/>
              </a:rPr>
              <a:t>importancia de los ritos paganos</a:t>
            </a:r>
            <a:endParaRPr lang="ru-RU" sz="32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212416" y="568821"/>
            <a:ext cx="485580" cy="4139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99228" y="4095750"/>
            <a:ext cx="3892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"La </a:t>
            </a:r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Civilización Totonaca</a:t>
            </a:r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6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 descr="Graffiti or Murals at October Street in Minsk Editorial Photography - Image  of outdoor, fairytales: 181283272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r="40431" b="18675"/>
          <a:stretch/>
        </p:blipFill>
        <p:spPr bwMode="auto">
          <a:xfrm>
            <a:off x="1357808" y="2747781"/>
            <a:ext cx="3771900" cy="2291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Адрес: ул. Октябрьская, 16. Автор: Евгений Матюто (Cowek). Фото: Ася Поплавская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540566"/>
            <a:ext cx="4191000" cy="241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www.artcontext.info/images/stories/roza/Diego_Rivera/Rivera002e.jpg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89" y="582004"/>
            <a:ext cx="4178754" cy="34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-25400" y="3659020"/>
            <a:ext cx="152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"Tocador </a:t>
            </a:r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Gusli"</a:t>
            </a:r>
            <a:endParaRPr lang="ru-RU" sz="36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1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6200" y="436638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400" y="89619"/>
            <a:ext cx="8839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600" b="1" dirty="0">
                <a:solidFill>
                  <a:srgbClr val="6F131E"/>
                </a:solidFill>
                <a:latin typeface="Jorick" panose="020B0604020202020204" charset="0"/>
              </a:rPr>
              <a:t>4) Imagen del creador del </a:t>
            </a:r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mundo</a:t>
            </a:r>
            <a:endParaRPr lang="ru-RU" sz="36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607696" y="229659"/>
            <a:ext cx="485580" cy="4139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72200" y="4305300"/>
            <a:ext cx="1936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"La creación"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 descr="Адрес: ул. Октябрьская, 16. Автор: Евгений Матюто (Cowek). Фото: marina-art-wool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16049"/>
          <a:stretch/>
        </p:blipFill>
        <p:spPr bwMode="auto">
          <a:xfrm>
            <a:off x="1295400" y="643616"/>
            <a:ext cx="3543300" cy="4366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Diego Rivera: La creación. 1922.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643617"/>
            <a:ext cx="4152900" cy="3680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6200" y="2343150"/>
            <a:ext cx="157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“Tocador 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Gusli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6200" y="436638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400" y="89619"/>
            <a:ext cx="8839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5) Intercambio </a:t>
            </a:r>
            <a:r>
              <a:rPr lang="es-ES" sz="3600" b="1" dirty="0">
                <a:solidFill>
                  <a:srgbClr val="6F131E"/>
                </a:solidFill>
                <a:latin typeface="Jorick" panose="020B0604020202020204" charset="0"/>
              </a:rPr>
              <a:t>de valores culturales;</a:t>
            </a:r>
            <a:endParaRPr lang="ru-RU" sz="36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8546405" y="1741643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442325" y="2434956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607696" y="568820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62176" y="417195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"El Hombre Controlador </a:t>
            </a:r>
            <a:r>
              <a:rPr lang="es-ES" sz="36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del </a:t>
            </a:r>
            <a:r>
              <a:rPr lang="es-ES" sz="36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Universo"</a:t>
            </a:r>
            <a:endParaRPr lang="ru-RU" sz="36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31667"/>
          <a:stretch/>
        </p:blipFill>
        <p:spPr bwMode="auto">
          <a:xfrm>
            <a:off x="676352" y="670287"/>
            <a:ext cx="7858048" cy="3425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4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6200" y="436638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400" y="89619"/>
            <a:ext cx="8839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5) Intercambio </a:t>
            </a:r>
            <a:r>
              <a:rPr lang="es-ES" sz="3600" b="1" dirty="0">
                <a:solidFill>
                  <a:srgbClr val="6F131E"/>
                </a:solidFill>
                <a:latin typeface="Jorick" panose="020B0604020202020204" charset="0"/>
              </a:rPr>
              <a:t>de valores </a:t>
            </a:r>
            <a:r>
              <a:rPr lang="es-ES" sz="3600" b="1" dirty="0" smtClean="0">
                <a:solidFill>
                  <a:srgbClr val="6F131E"/>
                </a:solidFill>
                <a:latin typeface="Jorick" panose="020B0604020202020204" charset="0"/>
              </a:rPr>
              <a:t>culturales</a:t>
            </a:r>
            <a:endParaRPr lang="ru-RU" sz="36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02764" y="2221004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471524" y="2220230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209259" y="850595"/>
            <a:ext cx="485580" cy="413957"/>
          </a:xfrm>
          <a:prstGeom prst="rect">
            <a:avLst/>
          </a:prstGeom>
        </p:spPr>
      </p:pic>
      <p:pic>
        <p:nvPicPr>
          <p:cNvPr id="15" name="Рисунок 14" descr="В Минске появилось семь новых муралов. Большинство из них на улице  Октябрьской"/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21311"/>
          <a:stretch/>
        </p:blipFill>
        <p:spPr bwMode="auto">
          <a:xfrm>
            <a:off x="4209415" y="639806"/>
            <a:ext cx="3543994" cy="4217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obzoor.by/wp-content/uploads/2021/11/83952197_118367003044669_5508554115404218239_n.jp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3" b="7716"/>
          <a:stretch/>
        </p:blipFill>
        <p:spPr bwMode="auto">
          <a:xfrm>
            <a:off x="1143000" y="639806"/>
            <a:ext cx="3066415" cy="4217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15309" y="2140152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Gabriola" panose="04040605051002020D02" pitchFamily="82" charset="0"/>
              </a:rPr>
              <a:t>"Kaapora"</a:t>
            </a:r>
            <a:endParaRPr lang="ru-RU" sz="3200" b="1" dirty="0">
              <a:latin typeface="Gabriola" panose="04040605051002020D02" pitchFamily="8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400" y="2196524"/>
            <a:ext cx="1173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</a:rPr>
              <a:t>"Frida </a:t>
            </a:r>
            <a:r>
              <a:rPr lang="es-ES" sz="3200" b="1" dirty="0" smtClean="0">
                <a:latin typeface="Gabriola" panose="04040605051002020D02" pitchFamily="82" charset="0"/>
              </a:rPr>
              <a:t>Kahlo"</a:t>
            </a:r>
            <a:endParaRPr lang="ru-RU" sz="32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166590" y="359693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89619"/>
            <a:ext cx="876300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100" b="1" dirty="0" smtClean="0">
                <a:solidFill>
                  <a:srgbClr val="6F131E"/>
                </a:solidFill>
                <a:latin typeface="Jorick" panose="020B0604020202020204" charset="0"/>
              </a:rPr>
              <a:t>6) La unidad del pueblo en la construcción de un nuevo país y la lucha por un futuro mejor</a:t>
            </a:r>
            <a:endParaRPr lang="ru-RU" sz="31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2070898" y="1327988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2728326" y="2067053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845770" y="359693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" y="4476750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"Creación de un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Fresco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81600" y="4476749"/>
            <a:ext cx="330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"Herreros de la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Felicidad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 descr="https://obzoor.by/wp-content/uploads/2022/01/DSC2905-scaled.jp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1826" r="18494" b="6849"/>
          <a:stretch/>
        </p:blipFill>
        <p:spPr bwMode="auto">
          <a:xfrm>
            <a:off x="4724400" y="994401"/>
            <a:ext cx="4267200" cy="3572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The Making of a Fresco, Showing The Building of a City, 1931 - Диего Ривера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4401"/>
            <a:ext cx="4495800" cy="35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166590" y="359693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89619"/>
            <a:ext cx="876300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100" b="1" dirty="0" smtClean="0">
                <a:solidFill>
                  <a:srgbClr val="6F131E"/>
                </a:solidFill>
                <a:latin typeface="Jorick" panose="020B0604020202020204" charset="0"/>
              </a:rPr>
              <a:t>6) La unidad del pueblo en la construcción de un nuevo país y la lucha por un futuro mejor</a:t>
            </a:r>
            <a:endParaRPr lang="ru-RU" sz="31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845770" y="359693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76400" y="4398835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"Aradores"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80715" y="1949838"/>
            <a:ext cx="1310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"Ciudad de la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Ciencia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 descr="Стрит-арт в Беларуси. Что посмотреть в первую очередь? | Планета Беларусь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6790"/>
          <a:stretch/>
        </p:blipFill>
        <p:spPr bwMode="auto">
          <a:xfrm>
            <a:off x="228599" y="1070501"/>
            <a:ext cx="4628107" cy="3328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восток.jpg"/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5" t="9358" r="24768"/>
          <a:stretch/>
        </p:blipFill>
        <p:spPr bwMode="auto">
          <a:xfrm>
            <a:off x="4856707" y="1009436"/>
            <a:ext cx="2824008" cy="4061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53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81000" y="390471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89619"/>
            <a:ext cx="8763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7) Animalismo </a:t>
            </a:r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que enfatiza animales </a:t>
            </a:r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nacionales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7114902" y="979283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6320230" y="3505657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305800" y="480208"/>
            <a:ext cx="485580" cy="4139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215553" y="2033140"/>
            <a:ext cx="2514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"América </a:t>
            </a:r>
            <a:r>
              <a:rPr lang="es-ES" sz="40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Prehispánica</a:t>
            </a:r>
            <a:r>
              <a:rPr lang="es-ES" sz="40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40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 descr="Pre-Hispanic America, 1950 - Диего Ривера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0" y="1200150"/>
            <a:ext cx="5490840" cy="3733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8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81000" y="390471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89619"/>
            <a:ext cx="8763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7) Animalismo </a:t>
            </a:r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que enfatiza animales </a:t>
            </a:r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nacionales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5411710" y="1227300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4785724" y="1302338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305800" y="480208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400" y="4358838"/>
            <a:ext cx="8839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"Caleidoscopio de Bielorrusia"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7" b="19939"/>
          <a:stretch/>
        </p:blipFill>
        <p:spPr bwMode="auto">
          <a:xfrm>
            <a:off x="152400" y="1105282"/>
            <a:ext cx="8839200" cy="323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81000" y="390471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89619"/>
            <a:ext cx="8763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7) Animalismo </a:t>
            </a:r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que enfatiza animales </a:t>
            </a:r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nacionales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5411710" y="1227300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4785724" y="1302338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305800" y="480208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6650" y="4342365"/>
            <a:ext cx="402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"Caleidoscopio de Bielorrusia"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71800" y="4374791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"Lechuza común 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zaklik.by/news_ph/Z!art17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4335" r="35509" b="21338"/>
          <a:stretch/>
        </p:blipFill>
        <p:spPr bwMode="auto">
          <a:xfrm>
            <a:off x="5622306" y="1047750"/>
            <a:ext cx="3304452" cy="33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7"/>
          <a:stretch/>
        </p:blipFill>
        <p:spPr bwMode="auto">
          <a:xfrm>
            <a:off x="152401" y="1047750"/>
            <a:ext cx="5382850" cy="331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1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9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626" y="417544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2030834" y="4163198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8344141" y="1364057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4350" y="3138133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70818" y="556884"/>
            <a:ext cx="1172885" cy="11728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22843" y="401578"/>
            <a:ext cx="485580" cy="4139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2620306" y="-477060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5" name="Picture 2" descr="Пещера Альтамира – Сикстинская капелла каменного века. Испания по-русски -  все о жизни в Испании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9" y="215731"/>
            <a:ext cx="5408511" cy="47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60" y="215731"/>
            <a:ext cx="3238515" cy="471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479959" y="1782573"/>
            <a:ext cx="485580" cy="413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990600" y="1201096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2257806" y="4659587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8137194" y="3540069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3945133" y="-480616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0493" y="4404845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4305468" y="2763321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335618" y="-431139"/>
            <a:ext cx="1172885" cy="11728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5457059" y="2662475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8360852" y="4411503"/>
            <a:ext cx="468055" cy="399017"/>
          </a:xfrm>
          <a:prstGeom prst="rect">
            <a:avLst/>
          </a:prstGeom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127297" y="207008"/>
            <a:ext cx="485580" cy="41395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415966" y="899244"/>
            <a:ext cx="485580" cy="413957"/>
          </a:xfrm>
          <a:prstGeom prst="rect">
            <a:avLst/>
          </a:prstGeom>
        </p:spPr>
      </p:pic>
      <p:pic>
        <p:nvPicPr>
          <p:cNvPr id="3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257800" y="1106222"/>
            <a:ext cx="485580" cy="413957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621341" y="4379508"/>
            <a:ext cx="485580" cy="413957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28599" y="241166"/>
            <a:ext cx="559584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latin typeface="Bahnschrift Condensed" panose="020B0502040204020203" pitchFamily="34" charset="0"/>
              </a:rPr>
              <a:t>Similitudes ideológicas:</a:t>
            </a:r>
            <a:endParaRPr lang="ru-RU" sz="2400" b="1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Símbolos patrios reflejados a través de los trajes típicos de las mujeres;</a:t>
            </a:r>
            <a:endParaRPr lang="ru-RU" sz="2400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Perpetuación de hechos y personalidades históricos;</a:t>
            </a:r>
            <a:endParaRPr lang="ru-RU" sz="2400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Culto a los dioses y al sol, la importancia de los ritos paganos;</a:t>
            </a:r>
            <a:endParaRPr lang="ru-RU" sz="2400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Imagen del creador del mundo;</a:t>
            </a:r>
            <a:endParaRPr lang="ru-RU" sz="2400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Intercambio de valores culturales</a:t>
            </a:r>
            <a:r>
              <a:rPr lang="ru-RU" sz="2400" dirty="0">
                <a:latin typeface="Bahnschrift Condensed" panose="020B0502040204020203" pitchFamily="34" charset="0"/>
              </a:rPr>
              <a:t>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La unidad del pueblo en la construcción de un nuevo país y la lucha por un futuro mejor;</a:t>
            </a:r>
            <a:endParaRPr lang="ru-RU" sz="2400" dirty="0">
              <a:latin typeface="Bahnschrift Condensed" panose="020B0502040204020203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2400" dirty="0">
                <a:latin typeface="Bahnschrift Condensed" panose="020B0502040204020203" pitchFamily="34" charset="0"/>
              </a:rPr>
              <a:t>Animalismo que enfatiza animales nacionales.</a:t>
            </a:r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600" dirty="0">
              <a:latin typeface="Gabriola" panose="04040605051002020D02" pitchFamily="82" charset="0"/>
            </a:endParaRPr>
          </a:p>
        </p:txBody>
      </p:sp>
      <p:pic>
        <p:nvPicPr>
          <p:cNvPr id="25" name="Рисунок 24" descr="Какие граффити появились в городе после Vulica Brasil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35763" b="1965"/>
          <a:stretch/>
        </p:blipFill>
        <p:spPr bwMode="auto">
          <a:xfrm>
            <a:off x="5847300" y="159112"/>
            <a:ext cx="3144299" cy="4757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5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546" y="186246"/>
            <a:ext cx="8678908" cy="4771008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626" y="417544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4043101" y="283665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7880071" y="3360113"/>
            <a:ext cx="285544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8767576" y="2084914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4350" y="3138133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870089" y="4424363"/>
            <a:ext cx="1172885" cy="11728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22843" y="401578"/>
            <a:ext cx="485580" cy="4139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6150596" y="-393554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395325" y="4013913"/>
            <a:ext cx="468055" cy="3990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500" y="1047938"/>
            <a:ext cx="4572000" cy="2952700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algn="ctr">
              <a:lnSpc>
                <a:spcPts val="4500"/>
              </a:lnSpc>
            </a:pPr>
            <a: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  <a:t>La influencia </a:t>
            </a:r>
            <a:b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</a:br>
            <a:r>
              <a:rPr lang="es-ES" sz="4800" b="1" dirty="0">
                <a:solidFill>
                  <a:srgbClr val="6F131E"/>
                </a:solidFill>
                <a:latin typeface="Jorick" panose="020B0604020202020204" charset="0"/>
              </a:rPr>
              <a:t>del artista-sapo en el arte del muralismo bielorruso</a:t>
            </a:r>
            <a:endParaRPr lang="en-US" sz="5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22" name="Picture 4" descr="Диего Ривера с ксолоитцкуинтли в «Голубом доме», Койоакан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01050"/>
            <a:ext cx="3309147" cy="408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4771" y="4424363"/>
            <a:ext cx="355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Jorick" panose="020B0604020202020204" charset="0"/>
              </a:rPr>
              <a:t>Autora</a:t>
            </a:r>
            <a:r>
              <a:rPr lang="ru-RU" sz="2000" dirty="0" smtClean="0">
                <a:latin typeface="Jorick" panose="020B0604020202020204" charset="0"/>
              </a:rPr>
              <a:t>:</a:t>
            </a:r>
            <a:r>
              <a:rPr lang="es-ES" sz="2000" dirty="0" smtClean="0">
                <a:latin typeface="Jorick" panose="020B0604020202020204" charset="0"/>
              </a:rPr>
              <a:t> Angelina Bogadevich</a:t>
            </a:r>
            <a:endParaRPr lang="ru-RU" sz="2000" dirty="0">
              <a:latin typeface="Jori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546" y="186246"/>
            <a:ext cx="8678908" cy="4771008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90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569132" y="133349"/>
            <a:ext cx="7424012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defTabSz="914400"/>
            <a:r>
              <a:rPr lang="es-ES" sz="5400" dirty="0">
                <a:solidFill>
                  <a:srgbClr val="6F131E"/>
                </a:solidFill>
                <a:latin typeface="Jorick" panose="020B0604020202020204" charset="0"/>
              </a:rPr>
              <a:t>"Artista-Sapo-rana"</a:t>
            </a:r>
            <a:endParaRPr lang="ru-RU" sz="5400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626" y="417544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2030834" y="4163198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8344141" y="1364057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28201" y="4000637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849958" y="1276350"/>
            <a:ext cx="1172885" cy="11728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22843" y="401578"/>
            <a:ext cx="485580" cy="4139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4318263" y="4026092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2" name="Picture 4" descr="Museo Dolores Olmedo on Twitter: &quot;¿Sabes cuál era el apodo que se daba a sí  mismo Diego Rivera? Sapo-rana, este sobrenombre lo plasmó en varios dibujos  y como firma en sus cartas.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88"/>
          <a:stretch/>
        </p:blipFill>
        <p:spPr bwMode="auto">
          <a:xfrm>
            <a:off x="0" y="964346"/>
            <a:ext cx="4251815" cy="31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useo Dolores Olmedo on Twitter: &quot;¿Sabes cuál era el apodo que se daba a sí  mismo Diego Rivera? Sapo-rana, este sobrenombre lo plasmó en varios dibujos  y como firma en sus cartas.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55" y="1414855"/>
            <a:ext cx="4896793" cy="37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artas a Diego Rivera, la otra cara de Frida Kahlo - Belelú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3472" r="5774"/>
          <a:stretch/>
        </p:blipFill>
        <p:spPr bwMode="auto">
          <a:xfrm>
            <a:off x="2262195" y="1276350"/>
            <a:ext cx="4198465" cy="299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71560" y="279907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85800" y="-110360"/>
            <a:ext cx="800149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5400" dirty="0">
                <a:solidFill>
                  <a:srgbClr val="6F131E"/>
                </a:solidFill>
                <a:latin typeface="Jorick" panose="020B0604020202020204" charset="0"/>
                <a:ea typeface="Calibri"/>
              </a:rPr>
              <a:t>Los vínculos con la URSS</a:t>
            </a:r>
            <a:endParaRPr lang="ru-RU" sz="5400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563117" y="1459739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2030834" y="4163198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8344141" y="1364057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4350" y="3138133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557557" y="2917687"/>
            <a:ext cx="1172885" cy="11728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4407718" y="3941338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5" name="Picture 2" descr="Владимир Маяковский: это не выход, другим не советую | ВКонтакте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8" y="661938"/>
            <a:ext cx="3127924" cy="43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18" y="663774"/>
            <a:ext cx="3265223" cy="430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4540470" y="401578"/>
            <a:ext cx="485580" cy="41395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415966" y="1086208"/>
            <a:ext cx="485580" cy="413957"/>
          </a:xfrm>
          <a:prstGeom prst="rect">
            <a:avLst/>
          </a:prstGeom>
        </p:spPr>
      </p:pic>
      <p:pic>
        <p:nvPicPr>
          <p:cNvPr id="31" name="Picture 6" descr="Lenin in 1922 - Диего Ривера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72" y="663774"/>
            <a:ext cx="2752528" cy="43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1143000" y="2258660"/>
            <a:ext cx="485580" cy="413957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633460" y="390473"/>
            <a:ext cx="485580" cy="4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503765" y="-110361"/>
            <a:ext cx="617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6F131E"/>
                </a:solidFill>
                <a:latin typeface="Jorick" panose="020B0604020202020204" charset="0"/>
              </a:rPr>
              <a:t>Las </a:t>
            </a:r>
            <a:r>
              <a:rPr lang="en-US" sz="5400" dirty="0" err="1">
                <a:solidFill>
                  <a:srgbClr val="6F131E"/>
                </a:solidFill>
                <a:latin typeface="Jorick" panose="020B0604020202020204" charset="0"/>
              </a:rPr>
              <a:t>mujeres</a:t>
            </a:r>
            <a:r>
              <a:rPr lang="en-US" sz="5400" dirty="0">
                <a:solidFill>
                  <a:srgbClr val="6F131E"/>
                </a:solidFill>
                <a:latin typeface="Jorick" panose="020B0604020202020204" charset="0"/>
              </a:rPr>
              <a:t> </a:t>
            </a:r>
            <a:r>
              <a:rPr lang="en-US" sz="5400" dirty="0" err="1">
                <a:solidFill>
                  <a:srgbClr val="6F131E"/>
                </a:solidFill>
                <a:latin typeface="Jorick" panose="020B0604020202020204" charset="0"/>
              </a:rPr>
              <a:t>rusas</a:t>
            </a:r>
            <a:endParaRPr lang="ru-RU" sz="5400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63117" y="1459739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905390">
            <a:off x="2030834" y="4163198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894955">
            <a:off x="8344141" y="1364057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4350" y="3138133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2518057" y="913569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557557" y="2917687"/>
            <a:ext cx="1172885" cy="11728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00000">
            <a:off x="4407718" y="3941338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415966" y="1086208"/>
            <a:ext cx="485580" cy="413957"/>
          </a:xfrm>
          <a:prstGeom prst="rect">
            <a:avLst/>
          </a:prstGeom>
        </p:spPr>
      </p:pic>
      <p:pic>
        <p:nvPicPr>
          <p:cNvPr id="30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1143000" y="2258660"/>
            <a:ext cx="485580" cy="413957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633460" y="390473"/>
            <a:ext cx="485580" cy="413957"/>
          </a:xfrm>
          <a:prstGeom prst="rect">
            <a:avLst/>
          </a:prstGeom>
        </p:spPr>
      </p:pic>
      <p:pic>
        <p:nvPicPr>
          <p:cNvPr id="24" name="Picture 2" descr="Portrait of Angelina Beloff, 1909 - Диего Ривера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1" y="608881"/>
            <a:ext cx="3323540" cy="43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ortrait of Marevna : c. 1915 : Diego Rivera : Archival Quality Art Print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r="12892"/>
          <a:stretch/>
        </p:blipFill>
        <p:spPr bwMode="auto">
          <a:xfrm>
            <a:off x="3360742" y="597450"/>
            <a:ext cx="2720479" cy="43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Мексиканский художник Диего Ривера и Маша Воробьева-Стебельская из  Чебоксар: их роман привел к рождению дочери | История - это увлекательно |  Пульс Mail.ru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69" y="603166"/>
            <a:ext cx="3353980" cy="432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04567" y="183494"/>
            <a:ext cx="485580" cy="413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868756" y="693864"/>
            <a:ext cx="1375486" cy="13754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05390">
            <a:off x="2257806" y="4571473"/>
            <a:ext cx="247081" cy="13454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94955">
            <a:off x="9302289" y="1155079"/>
            <a:ext cx="328564" cy="17892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868756" y="4337575"/>
            <a:ext cx="1521493" cy="15214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279549">
            <a:off x="3436202" y="1031842"/>
            <a:ext cx="533063" cy="4544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557557" y="2917687"/>
            <a:ext cx="1172885" cy="11728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4407719" y="4559492"/>
            <a:ext cx="328564" cy="1789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702733" y="-34724"/>
            <a:ext cx="485580" cy="41395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473524" y="1259060"/>
            <a:ext cx="485580" cy="413957"/>
          </a:xfrm>
          <a:prstGeom prst="rect">
            <a:avLst/>
          </a:prstGeom>
        </p:spPr>
      </p:pic>
      <p:pic>
        <p:nvPicPr>
          <p:cNvPr id="3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414810" y="4586486"/>
            <a:ext cx="485580" cy="413957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748809" y="-108099"/>
            <a:ext cx="485580" cy="413957"/>
          </a:xfrm>
          <a:prstGeom prst="rect">
            <a:avLst/>
          </a:prstGeom>
        </p:spPr>
      </p:pic>
      <p:pic>
        <p:nvPicPr>
          <p:cNvPr id="24" name="Рисунок 23" descr="Street art on Oktyabrskaya street, Minsk, Belarus. Graffiti on wall of building. Fragment of mural Last magic country by Bazinato"/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9"/>
          <a:stretch/>
        </p:blipFill>
        <p:spPr bwMode="auto">
          <a:xfrm>
            <a:off x="4419600" y="98879"/>
            <a:ext cx="4492252" cy="2546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Diego Rivera's massive mural and the woman dedicated to showing it off |  KALW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71748"/>
            <a:ext cx="4492252" cy="24486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89797" y="514350"/>
            <a:ext cx="3764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Bahnschrift Condensed" panose="020B0502040204020203" pitchFamily="34" charset="0"/>
              </a:rPr>
              <a:t>El objetivo </a:t>
            </a:r>
            <a:r>
              <a:rPr lang="es-ES" sz="3600" dirty="0" smtClean="0">
                <a:latin typeface="Bahnschrift Condensed" panose="020B0502040204020203" pitchFamily="34" charset="0"/>
              </a:rPr>
              <a:t>de la investigación es identificar la influencia de las ideas de Diego Rivera en el muralismo bielorruso contemporáneo.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4626" y="279907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4626" y="89619"/>
            <a:ext cx="88669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1) Símbolos patrios reflejados a través de los trajes típicos de las mujeres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814542" y="3726091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5845961" y="4106317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212416" y="568821"/>
            <a:ext cx="485580" cy="413957"/>
          </a:xfrm>
          <a:prstGeom prst="rect">
            <a:avLst/>
          </a:prstGeom>
        </p:spPr>
      </p:pic>
      <p:pic>
        <p:nvPicPr>
          <p:cNvPr id="24" name="Рисунок 23" descr="https://hvali.by/wp-content/uploads/2021/01/devushka-v-vyshivanke.jpg"/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7180" b="961"/>
          <a:stretch/>
        </p:blipFill>
        <p:spPr bwMode="auto">
          <a:xfrm>
            <a:off x="1463082" y="1099222"/>
            <a:ext cx="3248267" cy="3932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 descr="Tehuana Women, 1923 - Диего Ривера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29" y="1099221"/>
            <a:ext cx="3000133" cy="39324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6200" y="2298242"/>
            <a:ext cx="19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Señorita 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Bordado 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20325" y="2197358"/>
            <a:ext cx="1936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Mujeres Tehuanas 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4626" y="670788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0020" y="103038"/>
            <a:ext cx="882396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2) Perpetuación de hechos y personalidades </a:t>
            </a:r>
            <a:r>
              <a:rPr lang="es-ES" sz="3300" b="1" dirty="0" smtClean="0">
                <a:solidFill>
                  <a:srgbClr val="6F131E"/>
                </a:solidFill>
                <a:latin typeface="Jorick" panose="020B0604020202020204" charset="0"/>
              </a:rPr>
              <a:t>históricos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88157">
            <a:off x="6633785" y="1817227"/>
            <a:ext cx="247081" cy="13454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397390">
            <a:off x="4297863" y="2372041"/>
            <a:ext cx="468055" cy="399017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610690" y="610869"/>
            <a:ext cx="485580" cy="413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020" y="3977410"/>
            <a:ext cx="882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"Sueño de una </a:t>
            </a:r>
            <a:r>
              <a:rPr lang="es-ES" sz="3200" b="1" dirty="0" smtClean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Tarde Dominical </a:t>
            </a:r>
            <a:r>
              <a:rPr lang="es-ES" sz="3200" b="1" dirty="0">
                <a:latin typeface="Gabriola" panose="04040605051002020D02" pitchFamily="82" charset="0"/>
                <a:ea typeface="Tahoma" panose="020B0604030504040204" pitchFamily="34" charset="0"/>
                <a:cs typeface="Tahoma" panose="020B0604030504040204" pitchFamily="34" charset="0"/>
              </a:rPr>
              <a:t>en la Alameda Central"</a:t>
            </a:r>
            <a:endParaRPr lang="ru-RU" sz="3200" b="1" dirty="0">
              <a:latin typeface="Gabriola" panose="04040605051002020D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 descr="https://styleinsider.com.ua/wp-content/uploads/2018/08/e1841c5e-b4f5-416d-8658-e563011c7329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0" y="1152991"/>
            <a:ext cx="9184108" cy="2837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16656" t="23212" r="21261" b="244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3998" cy="5143499"/>
            <a:chOff x="0" y="0"/>
            <a:chExt cx="23143754" cy="127226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476"/>
            <a:stretch>
              <a:fillRect/>
            </a:stretch>
          </p:blipFill>
          <p:spPr>
            <a:xfrm>
              <a:off x="0" y="0"/>
              <a:ext cx="16587589" cy="1272268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1237"/>
            <a:stretch>
              <a:fillRect/>
            </a:stretch>
          </p:blipFill>
          <p:spPr>
            <a:xfrm>
              <a:off x="15712479" y="0"/>
              <a:ext cx="7431275" cy="12722688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1885950"/>
            <a:ext cx="485580" cy="413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400" y="101566"/>
            <a:ext cx="8839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85800"/>
            <a:r>
              <a:rPr lang="es-ES" sz="3300" b="1" dirty="0">
                <a:solidFill>
                  <a:srgbClr val="6F131E"/>
                </a:solidFill>
                <a:latin typeface="Jorick" panose="020B0604020202020204" charset="0"/>
              </a:rPr>
              <a:t>2) Perpetuación de hechos y personalidades históricos</a:t>
            </a:r>
            <a:endParaRPr lang="ru-RU" sz="3300" b="1" dirty="0">
              <a:solidFill>
                <a:srgbClr val="6F131E"/>
              </a:solidFill>
              <a:latin typeface="Jorick" panose="020B0604020202020204" charset="0"/>
            </a:endParaRPr>
          </a:p>
        </p:txBody>
      </p:sp>
      <p:pic>
        <p:nvPicPr>
          <p:cNvPr id="27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134600" y="609398"/>
            <a:ext cx="485580" cy="413957"/>
          </a:xfrm>
          <a:prstGeom prst="rect">
            <a:avLst/>
          </a:prstGeom>
        </p:spPr>
      </p:pic>
      <p:pic>
        <p:nvPicPr>
          <p:cNvPr id="15" name="Рисунок 14" descr="https://zaklik.by/news_ph/Z!art4.jpg"/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9"/>
          <a:stretch/>
        </p:blipFill>
        <p:spPr bwMode="auto">
          <a:xfrm>
            <a:off x="327660" y="1117229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Ещё одно граффити в Витебске закрасили. На его месте ...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r="18888"/>
          <a:stretch/>
        </p:blipFill>
        <p:spPr bwMode="auto">
          <a:xfrm>
            <a:off x="4374893" y="1176441"/>
            <a:ext cx="4357584" cy="3158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Стрит-арт в Беларуси. Что посмотреть в первую очередь? | Планета Беларусь"/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r="14635"/>
          <a:stretch/>
        </p:blipFill>
        <p:spPr bwMode="auto">
          <a:xfrm>
            <a:off x="457200" y="1428750"/>
            <a:ext cx="3810000" cy="350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Дроздович мурал Дисна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95450"/>
            <a:ext cx="433578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мурал мой минск"/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651" b="9808"/>
          <a:stretch/>
        </p:blipFill>
        <p:spPr bwMode="auto">
          <a:xfrm>
            <a:off x="2743200" y="1068598"/>
            <a:ext cx="3352800" cy="3892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310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364</Words>
  <Application>Microsoft Office PowerPoint</Application>
  <PresentationFormat>Экран (16:9)</PresentationFormat>
  <Paragraphs>66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Jorick</vt:lpstr>
      <vt:lpstr>Bahnschrift Condensed</vt:lpstr>
      <vt:lpstr>Gabriola</vt:lpstr>
      <vt:lpstr>Calibri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Grey Vintage Illustrative Archeology History Report Project Presentation</dc:title>
  <dc:creator>user</dc:creator>
  <cp:lastModifiedBy>Влад Василевский</cp:lastModifiedBy>
  <cp:revision>34</cp:revision>
  <dcterms:created xsi:type="dcterms:W3CDTF">2006-08-16T00:00:00Z</dcterms:created>
  <dcterms:modified xsi:type="dcterms:W3CDTF">2023-11-11T09:48:08Z</dcterms:modified>
  <dc:identifier>DAFfWdw05Zs</dc:identifier>
</cp:coreProperties>
</file>